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3" r:id="rId2"/>
    <p:sldId id="294" r:id="rId3"/>
    <p:sldId id="316" r:id="rId4"/>
    <p:sldId id="314" r:id="rId5"/>
    <p:sldId id="258" r:id="rId6"/>
    <p:sldId id="319" r:id="rId7"/>
    <p:sldId id="290" r:id="rId8"/>
    <p:sldId id="259" r:id="rId9"/>
    <p:sldId id="260" r:id="rId10"/>
    <p:sldId id="261" r:id="rId11"/>
    <p:sldId id="262" r:id="rId12"/>
    <p:sldId id="320" r:id="rId13"/>
    <p:sldId id="264" r:id="rId14"/>
    <p:sldId id="308" r:id="rId15"/>
    <p:sldId id="265" r:id="rId16"/>
    <p:sldId id="309" r:id="rId17"/>
    <p:sldId id="266" r:id="rId18"/>
    <p:sldId id="310" r:id="rId19"/>
    <p:sldId id="267" r:id="rId20"/>
    <p:sldId id="268" r:id="rId21"/>
    <p:sldId id="311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06" autoAdjust="0"/>
    <p:restoredTop sz="95060" autoAdjust="0"/>
  </p:normalViewPr>
  <p:slideViewPr>
    <p:cSldViewPr>
      <p:cViewPr>
        <p:scale>
          <a:sx n="90" d="100"/>
          <a:sy n="90" d="100"/>
        </p:scale>
        <p:origin x="-79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5EBE2-B0D9-47C3-BA68-980DF45F2324}" type="datetimeFigureOut">
              <a:rPr lang="zh-CN" altLang="en-US" smtClean="0"/>
              <a:pPr/>
              <a:t>2011-1-20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5490E-2938-49FF-93A5-5017C5034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41ABE-FD8C-4463-B1ED-465937076ABD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Forcing</a:t>
            </a:r>
            <a:r>
              <a:rPr lang="en-US" baseline="0" dirty="0" smtClean="0"/>
              <a:t> setting, model horizontal resolution, slab ocean model</a:t>
            </a: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Rapid radiation</a:t>
            </a:r>
            <a:r>
              <a:rPr lang="en-US" baseline="0" dirty="0" smtClean="0"/>
              <a:t> and thermal response in the stratosphere (weeks) and SST warming and tropical convection takes time</a:t>
            </a:r>
          </a:p>
          <a:p>
            <a:r>
              <a:rPr lang="en-US" baseline="0" dirty="0" smtClean="0"/>
              <a:t>Tropical upper </a:t>
            </a:r>
            <a:r>
              <a:rPr lang="en-US" baseline="0" dirty="0" err="1" smtClean="0"/>
              <a:t>tropospheric</a:t>
            </a:r>
            <a:r>
              <a:rPr lang="en-US" baseline="0" dirty="0" smtClean="0"/>
              <a:t> warming broadens from Feb. Mar. and Apr.</a:t>
            </a:r>
          </a:p>
          <a:p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Intensified </a:t>
            </a:r>
            <a:r>
              <a:rPr lang="en-US" dirty="0" err="1" smtClean="0"/>
              <a:t>subpolar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westerlies</a:t>
            </a:r>
            <a:r>
              <a:rPr lang="en-US" baseline="0" dirty="0" smtClean="0"/>
              <a:t> in the stratosphere</a:t>
            </a:r>
          </a:p>
          <a:p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宋体" charset="-122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BB622-8AEC-47F3-9F17-FE5F4C1A768D}" type="slidenum">
              <a:rPr lang="en-US" altLang="zh-CN" smtClean="0">
                <a:ea typeface="宋体" charset="-122"/>
              </a:rPr>
              <a:pPr/>
              <a:t>2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20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41ABE-FD8C-4463-B1ED-465937076ABD}" type="slidenum">
              <a:rPr lang="en-US" altLang="zh-CN" smtClean="0"/>
              <a:pPr/>
              <a:t>21</a:t>
            </a:fld>
            <a:endParaRPr lang="en-US" altLang="zh-CN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45CE07-0863-4DF6-A15A-E28388372A8B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3A50C-E9D1-4D5A-8FEC-97DC67FFB424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Chen and Held 2007 – accelerated</a:t>
            </a:r>
            <a:r>
              <a:rPr lang="en-US" baseline="0" dirty="0" smtClean="0"/>
              <a:t> eddy phase speed shifts the subtropical breaking region and thus the transient momentum flux and surface </a:t>
            </a:r>
            <a:r>
              <a:rPr lang="en-US" baseline="0" dirty="0" err="1" smtClean="0"/>
              <a:t>westerlies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poleward</a:t>
            </a:r>
            <a:r>
              <a:rPr lang="en-US" baseline="0" dirty="0" smtClean="0"/>
              <a:t> in the Southern Hemisphere</a:t>
            </a: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宋体" charset="-122"/>
              </a:rPr>
              <a:t>Unlike for El Nino, …</a:t>
            </a:r>
          </a:p>
          <a:p>
            <a:r>
              <a:rPr lang="en-US" smtClean="0">
                <a:ea typeface="宋体" charset="-122"/>
              </a:rPr>
              <a:t>no much mechanism is clear for global warming.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046C3-332B-4178-B93D-9CBC7ED21ED2}" type="slidenum">
              <a:rPr lang="en-US" altLang="zh-CN" smtClean="0">
                <a:ea typeface="宋体" charset="-122"/>
              </a:rPr>
              <a:pPr/>
              <a:t>6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Chen and Held 2007 – accelerated</a:t>
            </a:r>
            <a:r>
              <a:rPr lang="en-US" baseline="0" dirty="0" smtClean="0"/>
              <a:t> eddy phase speed shifts the subtropical breaking region and thus the transient momentum flux and surface </a:t>
            </a:r>
            <a:r>
              <a:rPr lang="en-US" baseline="0" dirty="0" err="1" smtClean="0"/>
              <a:t>westerlies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poleward</a:t>
            </a:r>
            <a:r>
              <a:rPr lang="en-US" baseline="0" dirty="0" smtClean="0"/>
              <a:t> in the Southern Hemisphere</a:t>
            </a: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0" dirty="0" smtClean="0"/>
              <a:t> - observed climatological monthly mean ocean mixed layer depths</a:t>
            </a:r>
          </a:p>
          <a:p>
            <a:r>
              <a:rPr lang="en-US" dirty="0" err="1" smtClean="0"/>
              <a:t>Q_flx</a:t>
            </a:r>
            <a:r>
              <a:rPr lang="en-US" dirty="0" smtClean="0"/>
              <a:t> - ocean heat transport,</a:t>
            </a:r>
            <a:r>
              <a:rPr lang="en-US" baseline="0" dirty="0" smtClean="0"/>
              <a:t> </a:t>
            </a:r>
            <a:r>
              <a:rPr lang="en-US" dirty="0" smtClean="0"/>
              <a:t>calculated from the surface energy fluxes obtained from a</a:t>
            </a:r>
            <a:r>
              <a:rPr lang="en-US" baseline="0" dirty="0" smtClean="0"/>
              <a:t> </a:t>
            </a:r>
            <a:r>
              <a:rPr lang="en-US" dirty="0" smtClean="0"/>
              <a:t>control run with prescribed ice and sea surface temperatures (SSTs)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32CF-0699-41A6-8678-9F39468E89BA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2011-1-20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2476" y="1219200"/>
            <a:ext cx="7748614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Transient Atmospheric Circulation Response to An Instantaneous Doubling of Carbon Dioxide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762" y="5100638"/>
            <a:ext cx="8472518" cy="11144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Supervised by: Drs.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Mingfang</a:t>
            </a:r>
            <a:r>
              <a:rPr lang="en-US" altLang="zh-CN" sz="2000" dirty="0" smtClean="0">
                <a:solidFill>
                  <a:schemeClr val="tx1"/>
                </a:solidFill>
              </a:rPr>
              <a:t> Ting, Richard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Seager</a:t>
            </a:r>
            <a:r>
              <a:rPr lang="en-US" altLang="zh-CN" sz="2000" dirty="0" smtClean="0">
                <a:solidFill>
                  <a:schemeClr val="tx1"/>
                </a:solidFill>
              </a:rPr>
              <a:t> and Mark Cane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In Collaboration with Drs. Naomi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Naik</a:t>
            </a:r>
            <a:r>
              <a:rPr lang="en-US" altLang="zh-CN" sz="2000" dirty="0" smtClean="0">
                <a:solidFill>
                  <a:schemeClr val="tx1"/>
                </a:solidFill>
              </a:rPr>
              <a:t> and Tiffany Shaw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Thanks to Prof. Lorenzo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Polvani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0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3424246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2000" dirty="0" err="1"/>
              <a:t>Yutian</a:t>
            </a:r>
            <a:r>
              <a:rPr lang="en-US" altLang="zh-CN" sz="2000" dirty="0"/>
              <a:t> Wu</a:t>
            </a:r>
          </a:p>
          <a:p>
            <a:pPr algn="ctr">
              <a:spcBef>
                <a:spcPct val="20000"/>
              </a:spcBef>
            </a:pPr>
            <a:r>
              <a:rPr lang="en-US" altLang="zh-CN" sz="2000" dirty="0"/>
              <a:t>Department of Applied Physics and Applied Mathematics</a:t>
            </a:r>
          </a:p>
          <a:p>
            <a:pPr algn="ctr">
              <a:spcBef>
                <a:spcPct val="20000"/>
              </a:spcBef>
            </a:pPr>
            <a:r>
              <a:rPr lang="en-US" altLang="zh-CN" sz="2000" dirty="0"/>
              <a:t>Columbia University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219076" y="171432"/>
            <a:ext cx="2709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GloDecH Meeting LDEO </a:t>
            </a:r>
          </a:p>
          <a:p>
            <a:pPr algn="ctr"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Jan-13-2011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00034" y="1071546"/>
            <a:ext cx="8143932" cy="1714512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648200" y="53340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pic>
        <p:nvPicPr>
          <p:cNvPr id="3074" name="Picture 2" descr="C:\Documents and Settings\Yutian Wu\My Documents\My Papers\Wu et al 2011 CAM3SOM 2CO2 Experiments\paper_TS_cam3som_1CO2_2C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1714488"/>
            <a:ext cx="4857784" cy="3643338"/>
          </a:xfrm>
          <a:prstGeom prst="rect">
            <a:avLst/>
          </a:prstGeom>
          <a:noFill/>
        </p:spPr>
      </p:pic>
      <p:pic>
        <p:nvPicPr>
          <p:cNvPr id="3075" name="Picture 3" descr="C:\Documents and Settings\Yutian Wu\My Documents\My Papers\Wu et al 2011 CAM3SOM 2CO2 Experiments\paper_RTOA_TS_cam3som2CO2_8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714488"/>
            <a:ext cx="4762533" cy="3571900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286380" y="857232"/>
            <a:ext cx="3143272" cy="7858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dirty="0" smtClean="0"/>
              <a:t>RTOA </a:t>
            </a:r>
            <a:r>
              <a:rPr lang="en-US" altLang="zh-CN" b="1" dirty="0" err="1" smtClean="0"/>
              <a:t>v.s</a:t>
            </a:r>
            <a:r>
              <a:rPr lang="en-US" altLang="zh-CN" b="1" dirty="0" smtClean="0"/>
              <a:t>. 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dirty="0" smtClean="0"/>
              <a:t>2CO2 forcing </a:t>
            </a:r>
            <a:r>
              <a:rPr kumimoji="0" lang="en-US" altLang="zh-CN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altLang="zh-CN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2x</a:t>
            </a:r>
            <a:r>
              <a:rPr kumimoji="0" lang="en-US" altLang="zh-CN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= 3.48 W/m2</a:t>
            </a:r>
            <a:endParaRPr kumimoji="0" lang="en-US" altLang="zh-CN" b="1" i="0" u="none" strike="noStrike" kern="1200" cap="none" spc="0" normalizeH="0" baseline="-2500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42910" y="857232"/>
            <a:ext cx="3571900" cy="7143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noProof="0" dirty="0" smtClean="0"/>
              <a:t>TS - 2CO2 SOM asymptotes towards equilibrium in 20 years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857488" y="3786190"/>
            <a:ext cx="785818" cy="3571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noProof="0" dirty="0" smtClean="0">
                <a:solidFill>
                  <a:srgbClr val="0070C0"/>
                </a:solidFill>
              </a:rPr>
              <a:t>1CO2</a:t>
            </a:r>
            <a:endParaRPr kumimoji="0" lang="en-US" altLang="zh-CN" sz="20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000232" y="2714620"/>
            <a:ext cx="785818" cy="3571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noProof="0" dirty="0" smtClean="0">
                <a:solidFill>
                  <a:srgbClr val="FF0000"/>
                </a:solidFill>
              </a:rPr>
              <a:t>2CO2</a:t>
            </a:r>
            <a:endParaRPr kumimoji="0" lang="en-US" altLang="zh-CN" sz="2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648200" y="53340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28794" y="428604"/>
            <a:ext cx="378621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NCAR CCSM3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1pctto2x minus </a:t>
            </a:r>
            <a:r>
              <a:rPr kumimoji="0" lang="en-US" altLang="zh-CN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pdcntrl</a:t>
            </a:r>
            <a:endParaRPr kumimoji="0" lang="en-US" altLang="zh-CN" sz="2000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85720" y="1571612"/>
            <a:ext cx="16430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DJF T  (CI: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0.5 K)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85720" y="4214818"/>
            <a:ext cx="16430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DJF U  (CI: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 m/s)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-71470" y="571480"/>
            <a:ext cx="271461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 Contours: Trend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Grey Contours: Climatology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Shading: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significance (95%)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0263" y="1357298"/>
            <a:ext cx="7172331" cy="280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000504"/>
            <a:ext cx="722400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60" y="571480"/>
            <a:ext cx="2571768" cy="785818"/>
          </a:xfrm>
        </p:spPr>
        <p:txBody>
          <a:bodyPr>
            <a:no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</a:rPr>
              <a:t>CAM3-SOM 2CO2 </a:t>
            </a:r>
            <a:br>
              <a:rPr lang="en-US" altLang="zh-CN" sz="2000" b="1" dirty="0" smtClean="0">
                <a:solidFill>
                  <a:schemeClr val="tx2"/>
                </a:solidFill>
              </a:rPr>
            </a:br>
            <a:r>
              <a:rPr lang="en-US" altLang="zh-CN" sz="2000" b="1" dirty="0" smtClean="0">
                <a:solidFill>
                  <a:schemeClr val="tx2"/>
                </a:solidFill>
              </a:rPr>
              <a:t>yr22 100 runs</a:t>
            </a:r>
            <a:br>
              <a:rPr lang="en-US" altLang="zh-CN" sz="2000" b="1" dirty="0" smtClean="0">
                <a:solidFill>
                  <a:schemeClr val="tx2"/>
                </a:solidFill>
              </a:rPr>
            </a:br>
            <a:r>
              <a:rPr lang="en-US" altLang="zh-CN" sz="2000" b="1" dirty="0" smtClean="0">
                <a:solidFill>
                  <a:schemeClr val="tx2"/>
                </a:solidFill>
              </a:rPr>
              <a:t>equilibrium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648200" y="53340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pic>
        <p:nvPicPr>
          <p:cNvPr id="1026" name="Picture 2" descr="C:\Documents and Settings\Yutian Wu\My Documents\My Research\Matlab_codes\cam3\2CO2_exp\paper_yr1m01m12_Tzm_cam3som2CO2_v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785794"/>
            <a:ext cx="10001320" cy="6172200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357290" y="6429396"/>
            <a:ext cx="928694" cy="357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Latitude 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-142876" y="4929198"/>
            <a:ext cx="121441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Pressure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altLang="zh-CN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mb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7" name="矩形 16"/>
          <p:cNvSpPr/>
          <p:nvPr/>
        </p:nvSpPr>
        <p:spPr>
          <a:xfrm>
            <a:off x="3286116" y="1714488"/>
            <a:ext cx="1143008" cy="1214446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-32" y="71414"/>
            <a:ext cx="3071834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Red</a:t>
            </a: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 – Positive  </a:t>
            </a:r>
            <a:r>
              <a:rPr lang="en-US" altLang="zh-CN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Blue</a:t>
            </a: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 – Negative  Thick Black – Zero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Green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1CO2 </a:t>
            </a:r>
            <a:r>
              <a:rPr kumimoji="0" lang="en-US" altLang="zh-CN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Tropopause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Height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Shading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significance (95%)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2571736" y="142852"/>
            <a:ext cx="3571900" cy="10715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200" b="1" dirty="0" smtClean="0"/>
              <a:t>CAM3-SOM 2CO2 yr1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200" b="1" dirty="0" smtClean="0"/>
              <a:t>T (CI: 0.25 K)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zh-CN" sz="2200" b="1" dirty="0" smtClean="0"/>
              <a:t>100 runs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b="1" baseline="-25000" dirty="0" smtClean="0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5572132" y="71414"/>
            <a:ext cx="3571868" cy="9587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b="1" dirty="0" smtClean="0">
                <a:solidFill>
                  <a:srgbClr val="0070C0"/>
                </a:solidFill>
              </a:rPr>
              <a:t>Fast response in stratosphere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b="1" dirty="0" err="1" smtClean="0">
                <a:solidFill>
                  <a:srgbClr val="0070C0"/>
                </a:solidFill>
              </a:rPr>
              <a:t>Tropospheric</a:t>
            </a:r>
            <a:r>
              <a:rPr lang="en-US" altLang="zh-CN" b="1" dirty="0" smtClean="0">
                <a:solidFill>
                  <a:srgbClr val="0070C0"/>
                </a:solidFill>
              </a:rPr>
              <a:t> warming expands in Feb. / Mar.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b="1" dirty="0" smtClean="0">
              <a:solidFill>
                <a:srgbClr val="0070C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57818" y="1714488"/>
            <a:ext cx="1143008" cy="1214446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500958" y="1714488"/>
            <a:ext cx="1143008" cy="1214446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648200" y="53340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pic>
        <p:nvPicPr>
          <p:cNvPr id="6147" name="Picture 3" descr="C:\Documents and Settings\Yutian Wu\My Documents\My Papers\Wu et al 2011 CAM3SOM 2CO2 Experiments\paper_yr1m01m12_Uzm_cam3som2C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714356"/>
            <a:ext cx="9858444" cy="6358251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143108" y="214290"/>
            <a:ext cx="3571900" cy="7143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dirty="0" smtClean="0"/>
              <a:t>CAM3-SOM 2CO2 yr1 100 runs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dirty="0" smtClean="0"/>
              <a:t>U (CI: 0.5 m/s)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b="1" baseline="-250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71438" y="285728"/>
            <a:ext cx="271461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 Contours: Trend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Grey Contours: Climatology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Shading: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significance (95%)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14744" y="1000108"/>
            <a:ext cx="857256" cy="1428760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857884" y="1071546"/>
            <a:ext cx="857256" cy="1857388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858148" y="1071546"/>
            <a:ext cx="857256" cy="1857388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5357818" y="142852"/>
            <a:ext cx="3929090" cy="9286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b="1" dirty="0" smtClean="0">
                <a:solidFill>
                  <a:srgbClr val="0070C0"/>
                </a:solidFill>
              </a:rPr>
              <a:t>Intensified </a:t>
            </a:r>
            <a:r>
              <a:rPr lang="en-US" altLang="zh-CN" b="1" dirty="0" err="1" smtClean="0">
                <a:solidFill>
                  <a:srgbClr val="0070C0"/>
                </a:solidFill>
              </a:rPr>
              <a:t>subpolar</a:t>
            </a:r>
            <a:r>
              <a:rPr lang="en-US" altLang="zh-CN" b="1" dirty="0" smtClean="0">
                <a:solidFill>
                  <a:srgbClr val="0070C0"/>
                </a:solidFill>
              </a:rPr>
              <a:t> </a:t>
            </a:r>
            <a:r>
              <a:rPr lang="en-US" altLang="zh-CN" b="1" dirty="0" err="1" smtClean="0">
                <a:solidFill>
                  <a:srgbClr val="0070C0"/>
                </a:solidFill>
              </a:rPr>
              <a:t>westerlies</a:t>
            </a:r>
            <a:r>
              <a:rPr lang="en-US" altLang="zh-CN" b="1" dirty="0" smtClean="0">
                <a:solidFill>
                  <a:srgbClr val="0070C0"/>
                </a:solidFill>
              </a:rPr>
              <a:t> in stratosphere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b="1" dirty="0" smtClean="0">
                <a:solidFill>
                  <a:srgbClr val="0070C0"/>
                </a:solidFill>
              </a:rPr>
              <a:t>U shift in troposphere in Mar. NH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285852" y="6500834"/>
            <a:ext cx="928694" cy="357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Latitude 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142876" y="5000636"/>
            <a:ext cx="121441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Pressure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altLang="zh-CN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mb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648200" y="53340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86618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8596" y="214290"/>
            <a:ext cx="392909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Zonal mean temperature</a:t>
            </a:r>
            <a:r>
              <a:rPr kumimoji="0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equation: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71604" y="1000108"/>
            <a:ext cx="3643338" cy="509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 </a:t>
            </a:r>
            <a:r>
              <a:rPr kumimoji="0" lang="en-US" altLang="zh-CN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meridional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circulation (MMC)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072066" y="2786058"/>
            <a:ext cx="3205186" cy="509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Eddies (transient &amp; stationary)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42844" y="3562352"/>
            <a:ext cx="4071966" cy="509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Diabatic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heating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+mj-lt"/>
                <a:ea typeface="+mj-ea"/>
                <a:cs typeface="+mj-cs"/>
              </a:rPr>
              <a:t>Q = DTCOND + QRS + QRL + DTH + DTV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左中括号 24"/>
          <p:cNvSpPr/>
          <p:nvPr/>
        </p:nvSpPr>
        <p:spPr>
          <a:xfrm rot="16200000" flipH="1">
            <a:off x="3250398" y="178572"/>
            <a:ext cx="142876" cy="2786080"/>
          </a:xfrm>
          <a:prstGeom prst="leftBracke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中括号 25"/>
          <p:cNvSpPr/>
          <p:nvPr/>
        </p:nvSpPr>
        <p:spPr>
          <a:xfrm rot="16200000">
            <a:off x="4964909" y="-35744"/>
            <a:ext cx="142876" cy="5643602"/>
          </a:xfrm>
          <a:prstGeom prst="leftBracke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左中括号 26"/>
          <p:cNvSpPr/>
          <p:nvPr/>
        </p:nvSpPr>
        <p:spPr>
          <a:xfrm rot="16200000">
            <a:off x="1714479" y="2786059"/>
            <a:ext cx="204791" cy="919170"/>
          </a:xfrm>
          <a:prstGeom prst="leftBracke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071934" y="5919806"/>
            <a:ext cx="4357718" cy="652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Notations:</a:t>
            </a:r>
            <a:r>
              <a:rPr kumimoji="0" lang="en-US" altLang="zh-CN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\</a:t>
            </a:r>
            <a:r>
              <a:rPr kumimoji="0" lang="en-US" altLang="zh-CN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overline</a:t>
            </a: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time average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 smtClean="0">
                <a:latin typeface="+mj-lt"/>
                <a:ea typeface="+mj-ea"/>
                <a:cs typeface="+mj-cs"/>
              </a:rPr>
              <a:t>        Brackets \</a:t>
            </a:r>
            <a:r>
              <a:rPr lang="en-US" altLang="zh-CN" sz="1600" dirty="0" err="1" smtClean="0">
                <a:latin typeface="+mj-lt"/>
                <a:ea typeface="+mj-ea"/>
                <a:cs typeface="+mj-cs"/>
              </a:rPr>
              <a:t>langle</a:t>
            </a:r>
            <a:r>
              <a:rPr lang="en-US" altLang="zh-CN" sz="1600" dirty="0" smtClean="0">
                <a:latin typeface="+mj-lt"/>
                <a:ea typeface="+mj-ea"/>
                <a:cs typeface="+mj-cs"/>
              </a:rPr>
              <a:t> – zonal average</a:t>
            </a:r>
            <a:endParaRPr kumimoji="0" lang="en-US" altLang="zh-CN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/>
      <p:bldP spid="25" grpId="0" animBg="1"/>
      <p:bldP spid="26" grpId="0" animBg="1"/>
      <p:bldP spid="27" grpId="0" animBg="1"/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648200" y="53340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643051"/>
            <a:ext cx="8715437" cy="389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5286380" y="2285992"/>
            <a:ext cx="285752" cy="157163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86380" y="3929066"/>
            <a:ext cx="285752" cy="1643074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1643042" y="5572140"/>
            <a:ext cx="7358114" cy="12858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b="1" dirty="0" smtClean="0"/>
              <a:t>     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Thermodynamics Diagnostics</a:t>
            </a:r>
            <a:r>
              <a:rPr lang="en-US" altLang="zh-CN" sz="2400" b="1" dirty="0" smtClean="0"/>
              <a:t>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1900" b="1" dirty="0" smtClean="0"/>
              <a:t>Middle and upper tropospheric warming expansion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1900" b="1" dirty="0" smtClean="0"/>
              <a:t>Not </a:t>
            </a:r>
            <a:r>
              <a:rPr lang="en-US" altLang="zh-CN" sz="1900" b="1" dirty="0" err="1" smtClean="0"/>
              <a:t>diabatic</a:t>
            </a:r>
            <a:r>
              <a:rPr lang="en-US" altLang="zh-CN" sz="1900" b="1" dirty="0" smtClean="0"/>
              <a:t> heating (reduction in DTCOND)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1900" b="1" dirty="0" smtClean="0"/>
              <a:t>Dynamically-driven  &amp;  Adiabatic warming due to anomalous descending motion </a:t>
            </a:r>
            <a:endParaRPr lang="en-US" altLang="zh-CN" baseline="-25000" dirty="0" smtClean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290"/>
            <a:ext cx="692948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2643174" y="357166"/>
            <a:ext cx="1857388" cy="428628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428736"/>
            <a:ext cx="3036146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71470" y="1714488"/>
            <a:ext cx="207170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Q/Cp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noProof="0" dirty="0" smtClean="0">
                <a:latin typeface="+mj-lt"/>
                <a:ea typeface="+mj-ea"/>
                <a:cs typeface="+mj-cs"/>
              </a:rPr>
              <a:t>Colors – 2CO2 – 1CO2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Contours – 1CO2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71438" y="5429264"/>
            <a:ext cx="171448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Colors / Contours: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2CO2 – 1CO2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6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743" y="1214422"/>
            <a:ext cx="882741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71472" y="642918"/>
            <a:ext cx="5286412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dirty="0" smtClean="0"/>
              <a:t>Eddy-driven vertical motion (</a:t>
            </a:r>
            <a:r>
              <a:rPr lang="en-US" altLang="zh-CN" sz="2000" b="1" dirty="0" err="1" smtClean="0"/>
              <a:t>Seager</a:t>
            </a:r>
            <a:r>
              <a:rPr lang="en-US" altLang="zh-CN" sz="2000" b="1" dirty="0" smtClean="0"/>
              <a:t> et al. 2003):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baseline="-250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72132" y="2214554"/>
            <a:ext cx="335758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 eddy momentum flux</a:t>
            </a:r>
          </a:p>
        </p:txBody>
      </p:sp>
      <p:sp>
        <p:nvSpPr>
          <p:cNvPr id="12" name="左中括号 11"/>
          <p:cNvSpPr/>
          <p:nvPr/>
        </p:nvSpPr>
        <p:spPr>
          <a:xfrm rot="16200000">
            <a:off x="7358081" y="1571614"/>
            <a:ext cx="214316" cy="928693"/>
          </a:xfrm>
          <a:prstGeom prst="leftBracke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4612" y="2676523"/>
            <a:ext cx="1847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071934" y="5919806"/>
            <a:ext cx="4357718" cy="652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Notations:</a:t>
            </a:r>
            <a:r>
              <a:rPr kumimoji="0" lang="en-US" altLang="zh-CN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\</a:t>
            </a:r>
            <a:r>
              <a:rPr kumimoji="0" lang="en-US" altLang="zh-CN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overline</a:t>
            </a: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time average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 smtClean="0">
                <a:latin typeface="+mj-lt"/>
                <a:ea typeface="+mj-ea"/>
                <a:cs typeface="+mj-cs"/>
              </a:rPr>
              <a:t>        Brackets \</a:t>
            </a:r>
            <a:r>
              <a:rPr lang="en-US" altLang="zh-CN" sz="1600" dirty="0" err="1" smtClean="0">
                <a:latin typeface="+mj-lt"/>
                <a:ea typeface="+mj-ea"/>
                <a:cs typeface="+mj-cs"/>
              </a:rPr>
              <a:t>langle</a:t>
            </a:r>
            <a:r>
              <a:rPr lang="en-US" altLang="zh-CN" sz="1600" dirty="0" smtClean="0">
                <a:latin typeface="+mj-lt"/>
                <a:ea typeface="+mj-ea"/>
                <a:cs typeface="+mj-cs"/>
              </a:rPr>
              <a:t> – zonal average</a:t>
            </a:r>
            <a:endParaRPr kumimoji="0" lang="en-US" altLang="zh-CN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5884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285720" y="5572140"/>
            <a:ext cx="8572560" cy="12858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100" b="1" dirty="0" smtClean="0"/>
              <a:t>       Anomalous Descending Motion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100" b="1" dirty="0" smtClean="0"/>
              <a:t>Induced by transient eddies (intensified transient eddy momentum flux)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100" b="1" dirty="0" smtClean="0"/>
              <a:t>Cause adiabatic warming in the upper and middle troposphere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100" b="1" dirty="0" smtClean="0">
                <a:solidFill>
                  <a:schemeClr val="tx2"/>
                </a:solidFill>
              </a:rPr>
              <a:t>        Intensified transient momentum flux convergence leads to the initial broad upper </a:t>
            </a:r>
            <a:r>
              <a:rPr lang="en-US" altLang="zh-CN" sz="2100" b="1" dirty="0" err="1" smtClean="0">
                <a:solidFill>
                  <a:schemeClr val="tx2"/>
                </a:solidFill>
              </a:rPr>
              <a:t>tropospheric</a:t>
            </a:r>
            <a:r>
              <a:rPr lang="en-US" altLang="zh-CN" sz="2100" b="1" dirty="0" smtClean="0">
                <a:solidFill>
                  <a:schemeClr val="tx2"/>
                </a:solidFill>
              </a:rPr>
              <a:t> warming!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86455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71472" y="71414"/>
            <a:ext cx="4214842" cy="3571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700" b="1" dirty="0" smtClean="0"/>
              <a:t>Eddy-driven vertical motion (</a:t>
            </a:r>
            <a:r>
              <a:rPr lang="en-US" altLang="zh-CN" sz="1700" b="1" dirty="0" err="1" smtClean="0"/>
              <a:t>Seager</a:t>
            </a:r>
            <a:r>
              <a:rPr lang="en-US" altLang="zh-CN" sz="1700" b="1" dirty="0" smtClean="0"/>
              <a:t> et al. 2003)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baseline="-25000" dirty="0" smtClean="0"/>
          </a:p>
        </p:txBody>
      </p:sp>
      <p:sp>
        <p:nvSpPr>
          <p:cNvPr id="10" name="矩形 9"/>
          <p:cNvSpPr/>
          <p:nvPr/>
        </p:nvSpPr>
        <p:spPr>
          <a:xfrm>
            <a:off x="4929190" y="1928802"/>
            <a:ext cx="285752" cy="1785950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29190" y="3857628"/>
            <a:ext cx="285752" cy="1714512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16" y="714356"/>
            <a:ext cx="221457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Colors –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 smtClean="0">
                <a:latin typeface="+mj-lt"/>
                <a:ea typeface="+mj-ea"/>
                <a:cs typeface="+mj-cs"/>
              </a:rPr>
              <a:t>Contours - Climatology</a:t>
            </a:r>
            <a:endParaRPr kumimoji="0" lang="en-US" altLang="zh-CN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714488"/>
            <a:ext cx="271464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eddy-driven vertical motion</a:t>
            </a:r>
            <a:endParaRPr kumimoji="0" lang="en-US" altLang="zh-CN" sz="16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1" grpId="0" animBg="1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357166"/>
            <a:ext cx="271461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 Contours: Trend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Grey Contours: Climatology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Shading: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significance (95%)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2714612" y="214290"/>
            <a:ext cx="3571900" cy="10715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dirty="0" smtClean="0"/>
              <a:t>CAM3-SOM 2CO2 yr1 100 runs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dirty="0" smtClean="0"/>
              <a:t>transient momentum flux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dirty="0" err="1" smtClean="0"/>
              <a:t>UpVp</a:t>
            </a:r>
            <a:r>
              <a:rPr lang="en-US" altLang="zh-CN" b="1" dirty="0" smtClean="0"/>
              <a:t> (CI: 1 m2/s2)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b="1" baseline="-25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" y="2214554"/>
            <a:ext cx="9061603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3714744" y="3000372"/>
            <a:ext cx="571504" cy="1571636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29322" y="3000372"/>
            <a:ext cx="571504" cy="1571636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43900" y="3000372"/>
            <a:ext cx="571504" cy="1571636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247763"/>
            <a:ext cx="1847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857224" y="1285860"/>
            <a:ext cx="3143272" cy="9286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noProof="0" dirty="0" smtClean="0"/>
              <a:t>CAM3-SOM 2CO2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noProof="0" dirty="0" smtClean="0"/>
              <a:t>U 5d runningAverage [30N 70N] (CI: 0.25 m/s)</a:t>
            </a:r>
            <a:endParaRPr lang="en-US" altLang="zh-CN" b="1" baseline="-25000" dirty="0" smtClean="0"/>
          </a:p>
        </p:txBody>
      </p:sp>
      <p:pic>
        <p:nvPicPr>
          <p:cNvPr id="13" name="Picture 2" descr="C:\Documents and Settings\Yutian Wu\My Documents\My Papers\Wu et al 2011 CAM3SOM 2CO2 Experiments\Figures\paper_U5d_yr1m01m04_30N70N_cam3som2C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2214557"/>
            <a:ext cx="5000660" cy="2857517"/>
          </a:xfrm>
          <a:prstGeom prst="rect">
            <a:avLst/>
          </a:prstGeom>
          <a:noFill/>
        </p:spPr>
      </p:pic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214942" y="1357298"/>
            <a:ext cx="3643338" cy="7143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dirty="0" smtClean="0"/>
              <a:t>Northern Annular Mode (NAM)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dirty="0" smtClean="0"/>
              <a:t>(Baldwin and Dunkerton 2001 Sci.)</a:t>
            </a:r>
            <a:endParaRPr lang="en-US" altLang="zh-CN" b="1" noProof="0" dirty="0" smtClean="0"/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5072066" y="5214950"/>
            <a:ext cx="3857652" cy="10001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b="1" noProof="0" dirty="0" smtClean="0"/>
              <a:t>Downward Propagation of NAM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b="1" noProof="0" dirty="0" smtClean="0"/>
              <a:t>A delay in tropospheric response &amp; last more than 60 days</a:t>
            </a: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-32" y="5286388"/>
            <a:ext cx="5072098" cy="10715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b="1" noProof="0" dirty="0" smtClean="0"/>
              <a:t>Initial mean flow acceleration in stratosphere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b="1" dirty="0" smtClean="0"/>
              <a:t>Response descending downward from stratosphere to troposphere in months (100 days)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8195" y="2857496"/>
            <a:ext cx="477727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2400" b="1" dirty="0" smtClean="0">
                <a:solidFill>
                  <a:srgbClr val="0070C0"/>
                </a:solidFill>
              </a:rPr>
              <a:t>Atmospheric General Circulation Response to Global Warming</a:t>
            </a:r>
            <a:r>
              <a:rPr lang="en-US" altLang="zh-CN" sz="24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005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/>
              <a:t>Weakening of the Walker Circulation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(e.g., Held and </a:t>
            </a:r>
            <a:r>
              <a:rPr lang="en-US" altLang="zh-CN" sz="2000" dirty="0" err="1" smtClean="0"/>
              <a:t>Soden</a:t>
            </a:r>
            <a:r>
              <a:rPr lang="en-US" altLang="zh-CN" sz="2000" dirty="0" smtClean="0"/>
              <a:t> 2006; </a:t>
            </a:r>
            <a:r>
              <a:rPr lang="en-US" altLang="zh-CN" sz="2000" dirty="0" err="1" smtClean="0"/>
              <a:t>Vecchi</a:t>
            </a:r>
            <a:r>
              <a:rPr lang="en-US" altLang="zh-CN" sz="2000" dirty="0" smtClean="0"/>
              <a:t> and </a:t>
            </a:r>
            <a:r>
              <a:rPr lang="en-US" altLang="zh-CN" sz="2000" dirty="0" err="1" smtClean="0"/>
              <a:t>Soden</a:t>
            </a:r>
            <a:r>
              <a:rPr lang="en-US" altLang="zh-CN" sz="2000" dirty="0" smtClean="0"/>
              <a:t> 2007)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 smtClean="0"/>
              <a:t>Expansion of the Hadley Cell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2000" dirty="0" smtClean="0"/>
              <a:t>      (e.g., Lu et al. 2007)</a:t>
            </a:r>
            <a:endParaRPr lang="en-US" altLang="zh-CN" sz="2000" b="1" dirty="0" smtClean="0"/>
          </a:p>
          <a:p>
            <a:pPr>
              <a:lnSpc>
                <a:spcPct val="120000"/>
              </a:lnSpc>
            </a:pPr>
            <a:r>
              <a:rPr lang="en-US" altLang="zh-CN" sz="2000" b="1" dirty="0" smtClean="0"/>
              <a:t>Poleward shift of the </a:t>
            </a:r>
            <a:r>
              <a:rPr lang="en-US" altLang="zh-CN" sz="2000" b="1" dirty="0" err="1" smtClean="0"/>
              <a:t>tropospheric</a:t>
            </a:r>
            <a:r>
              <a:rPr lang="en-US" altLang="zh-CN" sz="2000" b="1" dirty="0" smtClean="0"/>
              <a:t> zonal jets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2000" dirty="0" smtClean="0"/>
              <a:t>      (e.g., Kushner et al. 2001; Chen and Held 2007)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 smtClean="0"/>
              <a:t>Poleward shift of the midlatitude storm tracks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2000" dirty="0" smtClean="0"/>
              <a:t>      (Yin 2005)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 smtClean="0"/>
              <a:t>Rise in </a:t>
            </a:r>
            <a:r>
              <a:rPr lang="en-US" altLang="zh-CN" sz="2000" b="1" dirty="0" err="1" smtClean="0"/>
              <a:t>tropopause</a:t>
            </a:r>
            <a:r>
              <a:rPr lang="en-US" altLang="zh-CN" sz="2000" b="1" dirty="0" smtClean="0"/>
              <a:t> height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2000" dirty="0" smtClean="0"/>
              <a:t>      (e.g., Kushner et al. 2001; Lorenz and </a:t>
            </a:r>
            <a:r>
              <a:rPr lang="en-US" altLang="zh-CN" sz="2000" dirty="0" err="1" smtClean="0"/>
              <a:t>DeWeaver</a:t>
            </a:r>
            <a:r>
              <a:rPr lang="en-US" altLang="zh-CN" sz="2000" dirty="0" smtClean="0"/>
              <a:t> 2007)</a:t>
            </a:r>
            <a:endParaRPr lang="en-US" altLang="zh-CN" sz="2000" b="1" dirty="0" smtClean="0"/>
          </a:p>
        </p:txBody>
      </p:sp>
      <p:sp>
        <p:nvSpPr>
          <p:cNvPr id="4" name="圆角矩形 3"/>
          <p:cNvSpPr/>
          <p:nvPr/>
        </p:nvSpPr>
        <p:spPr>
          <a:xfrm>
            <a:off x="500034" y="500042"/>
            <a:ext cx="8143932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85720" y="214290"/>
            <a:ext cx="3214710" cy="15716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b="1" baseline="-25000" dirty="0" smtClean="0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3143240" y="214291"/>
            <a:ext cx="1143008" cy="571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2CO2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214414" y="1785926"/>
            <a:ext cx="471490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Planetary</a:t>
            </a:r>
            <a:r>
              <a:rPr kumimoji="0" lang="en-US" altLang="zh-CN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Waves Propagating Upward into the Stratosphere (k = 1, 2,3)</a:t>
            </a:r>
            <a:endParaRPr kumimoji="0" lang="zh-CN" alt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4643438" y="142876"/>
            <a:ext cx="4357686" cy="1714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CO2 </a:t>
            </a:r>
            <a:r>
              <a:rPr kumimoji="0" lang="en-US" altLang="zh-CN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Radiative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Effects in the Stratosphere</a:t>
            </a:r>
            <a:endParaRPr lang="en-US" altLang="zh-CN" sz="16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1600" b="1" noProof="0" dirty="0" smtClean="0">
                <a:latin typeface="+mj-lt"/>
                <a:ea typeface="+mj-ea"/>
                <a:cs typeface="+mj-cs"/>
              </a:rPr>
              <a:t>Reduce </a:t>
            </a: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v</a:t>
            </a:r>
            <a:r>
              <a:rPr lang="en-US" altLang="zh-CN" sz="1600" b="1" noProof="0" dirty="0" err="1" smtClean="0">
                <a:latin typeface="+mj-lt"/>
                <a:ea typeface="+mj-ea"/>
                <a:cs typeface="+mj-cs"/>
              </a:rPr>
              <a:t>ertical</a:t>
            </a:r>
            <a:r>
              <a:rPr lang="en-US" altLang="zh-CN" sz="16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s</a:t>
            </a:r>
            <a:r>
              <a:rPr lang="en-US" altLang="zh-CN" sz="1600" b="1" noProof="0" dirty="0" err="1" smtClean="0">
                <a:latin typeface="+mj-lt"/>
                <a:ea typeface="+mj-ea"/>
                <a:cs typeface="+mj-cs"/>
              </a:rPr>
              <a:t>tatic</a:t>
            </a:r>
            <a:r>
              <a:rPr lang="en-US" altLang="zh-CN" sz="16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s</a:t>
            </a:r>
            <a:r>
              <a:rPr lang="en-US" altLang="zh-CN" sz="1600" b="1" noProof="0" dirty="0" err="1" smtClean="0">
                <a:latin typeface="+mj-lt"/>
                <a:ea typeface="+mj-ea"/>
                <a:cs typeface="+mj-cs"/>
              </a:rPr>
              <a:t>tability</a:t>
            </a:r>
            <a:r>
              <a:rPr lang="en-US" altLang="zh-CN" sz="1600" b="1" noProof="0" dirty="0" smtClean="0">
                <a:latin typeface="+mj-lt"/>
                <a:ea typeface="+mj-ea"/>
                <a:cs typeface="+mj-cs"/>
              </a:rPr>
              <a:t>, increase APE</a:t>
            </a: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zh-CN" sz="1600" b="1" dirty="0" smtClean="0">
                <a:solidFill>
                  <a:schemeClr val="tx2"/>
                </a:solidFill>
              </a:rPr>
              <a:t>(e.g</a:t>
            </a:r>
            <a:r>
              <a:rPr lang="en-US" altLang="zh-CN" sz="1600" b="1" dirty="0">
                <a:solidFill>
                  <a:schemeClr val="tx2"/>
                </a:solidFill>
              </a:rPr>
              <a:t>., Rind et al. 1990, </a:t>
            </a:r>
            <a:r>
              <a:rPr lang="en-US" altLang="zh-CN" sz="1600" b="1" dirty="0" smtClean="0">
                <a:solidFill>
                  <a:schemeClr val="tx2"/>
                </a:solidFill>
              </a:rPr>
              <a:t>1998)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1600" b="1" dirty="0" smtClean="0"/>
              <a:t>Altered mean flow distribution and planetary wave propagation waveguide </a:t>
            </a:r>
            <a:r>
              <a:rPr lang="en-US" altLang="zh-CN" sz="1600" b="1" dirty="0" smtClean="0">
                <a:solidFill>
                  <a:schemeClr val="tx2"/>
                </a:solidFill>
              </a:rPr>
              <a:t>(e.g., </a:t>
            </a:r>
            <a:r>
              <a:rPr lang="en-US" altLang="zh-CN" sz="1600" b="1" dirty="0" err="1" smtClean="0">
                <a:solidFill>
                  <a:schemeClr val="tx2"/>
                </a:solidFill>
              </a:rPr>
              <a:t>Harnik</a:t>
            </a:r>
            <a:r>
              <a:rPr lang="en-US" altLang="zh-CN" sz="1600" b="1" dirty="0" smtClean="0">
                <a:solidFill>
                  <a:schemeClr val="tx2"/>
                </a:solidFill>
              </a:rPr>
              <a:t> and </a:t>
            </a:r>
            <a:r>
              <a:rPr lang="en-US" altLang="zh-CN" sz="1600" b="1" dirty="0" err="1" smtClean="0">
                <a:solidFill>
                  <a:schemeClr val="tx2"/>
                </a:solidFill>
              </a:rPr>
              <a:t>Lindzen</a:t>
            </a:r>
            <a:r>
              <a:rPr lang="en-US" altLang="zh-CN" sz="1600" b="1" dirty="0" smtClean="0">
                <a:solidFill>
                  <a:schemeClr val="tx2"/>
                </a:solidFill>
              </a:rPr>
              <a:t> 2001) 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3571868" y="928670"/>
            <a:ext cx="357190" cy="714380"/>
          </a:xfrm>
          <a:prstGeom prst="down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6215074" y="1071546"/>
            <a:ext cx="286704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3214678" y="2714620"/>
            <a:ext cx="357190" cy="785818"/>
          </a:xfrm>
          <a:prstGeom prst="down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1142976" y="3643314"/>
            <a:ext cx="47149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 Flow Acceleration in the Stratosphere</a:t>
            </a:r>
            <a:endParaRPr kumimoji="0" lang="zh-CN" alt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4786314" y="2643182"/>
            <a:ext cx="385765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    Wave-mean flow interaction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Deflected planetary wave propagation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Increased Eddy Forcing (Stationary)</a:t>
            </a:r>
            <a:endParaRPr lang="en-US" altLang="zh-CN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3143240" y="4357694"/>
            <a:ext cx="357190" cy="1357322"/>
          </a:xfrm>
          <a:prstGeom prst="down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642910" y="5929330"/>
            <a:ext cx="578647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lnSpc>
                <a:spcPts val="2000"/>
              </a:lnSpc>
              <a:spcBef>
                <a:spcPct val="0"/>
              </a:spcBef>
              <a:defRPr/>
            </a:pPr>
            <a:r>
              <a:rPr lang="en-US" altLang="zh-CN" b="1" dirty="0" smtClean="0"/>
              <a:t>Poleward Displacement of </a:t>
            </a:r>
            <a:r>
              <a:rPr lang="en-US" altLang="zh-CN" b="1" dirty="0" err="1" smtClean="0"/>
              <a:t>Midlatitude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Tropospheric</a:t>
            </a:r>
            <a:r>
              <a:rPr lang="en-US" altLang="zh-CN" b="1" dirty="0" smtClean="0"/>
              <a:t> Jets &amp;</a:t>
            </a:r>
            <a:endParaRPr lang="en-US" altLang="zh-CN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Broad</a:t>
            </a:r>
            <a:r>
              <a:rPr kumimoji="0" lang="en-US" altLang="zh-CN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Tropical 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Upper </a:t>
            </a:r>
            <a:r>
              <a:rPr kumimoji="0" lang="en-US" altLang="zh-CN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Tropospheric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Warming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>
          <a:xfrm>
            <a:off x="4857752" y="4214818"/>
            <a:ext cx="428624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50000"/>
              <a:tabLst/>
              <a:defRPr/>
            </a:pP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        </a:t>
            </a:r>
            <a:r>
              <a:rPr lang="en-US" altLang="zh-CN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Downward Influence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“Downward Control” theory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Wave-mean flow interaction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en-US" altLang="zh-CN" sz="1600" b="1" dirty="0" err="1" smtClean="0">
                <a:latin typeface="+mj-lt"/>
                <a:ea typeface="+mj-ea"/>
                <a:cs typeface="+mj-cs"/>
              </a:rPr>
              <a:t>Tropospheric</a:t>
            </a:r>
            <a:r>
              <a:rPr lang="en-US" altLang="zh-CN" sz="1600" b="1" dirty="0" smtClean="0">
                <a:latin typeface="+mj-lt"/>
                <a:ea typeface="+mj-ea"/>
                <a:cs typeface="+mj-cs"/>
              </a:rPr>
              <a:t> Eddy Feedbacks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50000"/>
              <a:tabLst/>
              <a:defRPr/>
            </a:pPr>
            <a:r>
              <a:rPr lang="en-US" altLang="zh-CN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(e.g., Haynes et al. 1991; Kushner and </a:t>
            </a:r>
            <a:r>
              <a:rPr lang="en-US" altLang="zh-CN" sz="16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Polvani</a:t>
            </a:r>
            <a:r>
              <a:rPr lang="en-US" altLang="zh-CN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2004; </a:t>
            </a:r>
            <a:r>
              <a:rPr lang="en-US" altLang="zh-CN" sz="16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Wittman</a:t>
            </a:r>
            <a:r>
              <a:rPr lang="en-US" altLang="zh-CN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et al. 2007)</a:t>
            </a:r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71406" y="142852"/>
            <a:ext cx="314327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Possible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Causal Sequence in Inducing Midlatitude Tropospheric Circulation under Global Warming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214678" y="214290"/>
            <a:ext cx="1071570" cy="5715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8" name="圆角矩形 27"/>
          <p:cNvSpPr/>
          <p:nvPr/>
        </p:nvSpPr>
        <p:spPr>
          <a:xfrm>
            <a:off x="1142976" y="1857364"/>
            <a:ext cx="4786346" cy="71438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9" name="圆角矩形 28"/>
          <p:cNvSpPr/>
          <p:nvPr/>
        </p:nvSpPr>
        <p:spPr>
          <a:xfrm>
            <a:off x="1285852" y="3643314"/>
            <a:ext cx="4572032" cy="5715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0" name="圆角矩形 29"/>
          <p:cNvSpPr/>
          <p:nvPr/>
        </p:nvSpPr>
        <p:spPr>
          <a:xfrm>
            <a:off x="571472" y="5857892"/>
            <a:ext cx="6072230" cy="78581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1" name="右弧形箭头 30"/>
          <p:cNvSpPr/>
          <p:nvPr/>
        </p:nvSpPr>
        <p:spPr>
          <a:xfrm>
            <a:off x="6858016" y="5857892"/>
            <a:ext cx="500066" cy="785818"/>
          </a:xfrm>
          <a:prstGeom prst="curvedLeftArrow">
            <a:avLst/>
          </a:prstGeom>
          <a:noFill/>
          <a:ln w="28575"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8" grpId="0" animBg="1"/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433382"/>
            <a:ext cx="7748614" cy="56672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Conclusions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071802" y="285728"/>
            <a:ext cx="3071834" cy="785818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71472" y="1357298"/>
            <a:ext cx="8072494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Confirmed the </a:t>
            </a:r>
            <a:r>
              <a:rPr lang="en-US" altLang="zh-CN" sz="2000" b="1" dirty="0" err="1" smtClean="0">
                <a:solidFill>
                  <a:schemeClr val="bg1">
                    <a:lumMod val="50000"/>
                  </a:schemeClr>
                </a:solidFill>
              </a:rPr>
              <a:t>poleward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 and upward shift and intensification of the midlatitude storm tracks simulated in coupled GCMs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altLang="zh-CN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Intensified energy transport by the storm tracks is, to a large extent, attributed to increasing correlation coefficient between eddy motion and eddy energy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altLang="zh-CN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Intensified storm track energy transport is strongly connected to the intensified energy imbalance in the atmosphere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altLang="zh-CN" sz="2000" b="1" dirty="0" smtClean="0"/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2000" b="1" dirty="0" smtClean="0"/>
              <a:t>(Initial) Broad tropical upper </a:t>
            </a:r>
            <a:r>
              <a:rPr lang="en-US" altLang="zh-CN" sz="2000" b="1" dirty="0" err="1" smtClean="0"/>
              <a:t>tropospheric</a:t>
            </a:r>
            <a:r>
              <a:rPr lang="en-US" altLang="zh-CN" sz="2000" b="1" dirty="0" smtClean="0"/>
              <a:t> warming is dynamically-driven and the coupling between stratosphere and troposphere is important in regulating the </a:t>
            </a:r>
            <a:r>
              <a:rPr lang="en-US" altLang="zh-CN" sz="2000" b="1" dirty="0" err="1" smtClean="0"/>
              <a:t>tropospheric</a:t>
            </a:r>
            <a:r>
              <a:rPr lang="en-US" altLang="zh-CN" sz="2000" b="1" dirty="0" smtClean="0"/>
              <a:t> circulation response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429124" y="1428736"/>
            <a:ext cx="392909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+mj-lt"/>
                <a:ea typeface="+mj-ea"/>
                <a:cs typeface="+mj-cs"/>
              </a:rPr>
              <a:t>GFDL CM2.1 Coupled Climate Model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+mj-lt"/>
                <a:ea typeface="+mj-ea"/>
                <a:cs typeface="+mj-cs"/>
              </a:rPr>
              <a:t>DJF  U &amp; </a:t>
            </a:r>
            <a:r>
              <a:rPr lang="en-US" altLang="zh-CN" b="1" dirty="0" err="1" smtClean="0">
                <a:latin typeface="+mj-lt"/>
                <a:ea typeface="+mj-ea"/>
                <a:cs typeface="+mj-cs"/>
              </a:rPr>
              <a:t>vhvh</a:t>
            </a:r>
            <a:r>
              <a:rPr lang="en-US" altLang="zh-CN" b="1" dirty="0" smtClean="0">
                <a:latin typeface="+mj-lt"/>
                <a:ea typeface="+mj-ea"/>
                <a:cs typeface="+mj-cs"/>
              </a:rPr>
              <a:t> (bandpass filtered)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+mj-lt"/>
                <a:ea typeface="+mj-ea"/>
                <a:cs typeface="+mj-cs"/>
              </a:rPr>
              <a:t>Colors: 21c minus 20c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+mj-lt"/>
                <a:ea typeface="+mj-ea"/>
                <a:cs typeface="+mj-cs"/>
              </a:rPr>
              <a:t>Contours: 20c climatology</a:t>
            </a:r>
          </a:p>
        </p:txBody>
      </p:sp>
      <p:pic>
        <p:nvPicPr>
          <p:cNvPr id="1028" name="Picture 4" descr="C:\Documents and Settings\Yutian Wu\My Documents\My Research\Matlab_codes\cam3\ccsm3_ipcc4\Tzm_DJF_gfdlcm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20472"/>
            <a:ext cx="4414846" cy="2523238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000628" y="-24"/>
            <a:ext cx="3857652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Connection between Midlatitude Storm Tracks and Mean State Thermal Structure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5000628" y="142852"/>
            <a:ext cx="3929090" cy="1214446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358082" y="3857628"/>
            <a:ext cx="1214446" cy="1857388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5286380" y="6429396"/>
            <a:ext cx="342902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+mj-lt"/>
                <a:ea typeface="+mj-ea"/>
                <a:cs typeface="+mj-cs"/>
              </a:rPr>
              <a:t>Wu et al. 2010 </a:t>
            </a:r>
            <a:r>
              <a:rPr lang="en-US" altLang="zh-CN" b="1" i="1" dirty="0" err="1" smtClean="0">
                <a:latin typeface="+mj-lt"/>
                <a:ea typeface="+mj-ea"/>
                <a:cs typeface="+mj-cs"/>
              </a:rPr>
              <a:t>Clim</a:t>
            </a:r>
            <a:r>
              <a:rPr lang="en-US" altLang="zh-CN" b="1" i="1" dirty="0" smtClean="0">
                <a:latin typeface="+mj-lt"/>
                <a:ea typeface="+mj-ea"/>
                <a:cs typeface="+mj-cs"/>
              </a:rPr>
              <a:t>. </a:t>
            </a:r>
            <a:r>
              <a:rPr lang="en-US" altLang="zh-CN" b="1" i="1" dirty="0" err="1" smtClean="0">
                <a:latin typeface="+mj-lt"/>
                <a:ea typeface="+mj-ea"/>
                <a:cs typeface="+mj-cs"/>
              </a:rPr>
              <a:t>Dyn</a:t>
            </a:r>
            <a:r>
              <a:rPr lang="en-US" altLang="zh-CN" b="1" i="1" dirty="0" smtClean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786314" y="2643182"/>
            <a:ext cx="307183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Poleward and Upward Shift and Intensification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4857752" y="3286124"/>
            <a:ext cx="392909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err="1" smtClean="0">
                <a:latin typeface="+mj-lt"/>
                <a:ea typeface="+mj-ea"/>
                <a:cs typeface="+mj-cs"/>
              </a:rPr>
              <a:t>dT</a:t>
            </a:r>
            <a:r>
              <a:rPr lang="en-US" altLang="zh-CN" b="1" dirty="0" smtClean="0">
                <a:latin typeface="+mj-lt"/>
                <a:ea typeface="+mj-ea"/>
                <a:cs typeface="+mj-cs"/>
              </a:rPr>
              <a:t>/</a:t>
            </a:r>
            <a:r>
              <a:rPr lang="en-US" altLang="zh-CN" b="1" dirty="0" err="1" smtClean="0">
                <a:latin typeface="+mj-lt"/>
                <a:ea typeface="+mj-ea"/>
                <a:cs typeface="+mj-cs"/>
              </a:rPr>
              <a:t>dlat</a:t>
            </a:r>
            <a:r>
              <a:rPr lang="en-US" altLang="zh-CN" b="1" dirty="0" smtClean="0">
                <a:latin typeface="+mj-lt"/>
                <a:ea typeface="+mj-ea"/>
                <a:cs typeface="+mj-cs"/>
              </a:rPr>
              <a:t> ? </a:t>
            </a:r>
            <a:r>
              <a:rPr lang="en-US" altLang="zh-CN" b="1" dirty="0" err="1" smtClean="0">
                <a:latin typeface="+mj-lt"/>
                <a:ea typeface="+mj-ea"/>
                <a:cs typeface="+mj-cs"/>
              </a:rPr>
              <a:t>midlatitude</a:t>
            </a:r>
            <a:r>
              <a:rPr lang="en-US" altLang="zh-CN" b="1" dirty="0" smtClean="0">
                <a:latin typeface="+mj-lt"/>
                <a:ea typeface="+mj-ea"/>
                <a:cs typeface="+mj-cs"/>
              </a:rPr>
              <a:t> storm activity </a:t>
            </a:r>
            <a:r>
              <a:rPr lang="en-US" altLang="zh-CN" b="1" dirty="0" err="1" smtClean="0">
                <a:latin typeface="+mj-lt"/>
                <a:ea typeface="+mj-ea"/>
                <a:cs typeface="+mj-cs"/>
              </a:rPr>
              <a:t>v’v</a:t>
            </a:r>
            <a:r>
              <a:rPr lang="en-US" altLang="zh-CN" b="1" dirty="0" smtClean="0">
                <a:latin typeface="+mj-lt"/>
                <a:ea typeface="+mj-ea"/>
                <a:cs typeface="+mj-cs"/>
              </a:rPr>
              <a:t>’  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43074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429000"/>
            <a:ext cx="43625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椭圆 30"/>
          <p:cNvSpPr/>
          <p:nvPr/>
        </p:nvSpPr>
        <p:spPr>
          <a:xfrm>
            <a:off x="2857488" y="3500438"/>
            <a:ext cx="1000132" cy="1785950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643174" y="214290"/>
            <a:ext cx="1000132" cy="1785950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6500826" y="3714752"/>
            <a:ext cx="78581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+mj-lt"/>
                <a:ea typeface="+mj-ea"/>
                <a:cs typeface="+mj-cs"/>
              </a:rPr>
              <a:t>DJF  T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357158" y="71414"/>
            <a:ext cx="10715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+mj-lt"/>
                <a:ea typeface="+mj-ea"/>
                <a:cs typeface="+mj-cs"/>
              </a:rPr>
              <a:t>DJF  U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214282" y="3357562"/>
            <a:ext cx="128588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+mj-lt"/>
                <a:ea typeface="+mj-ea"/>
                <a:cs typeface="+mj-cs"/>
              </a:rPr>
              <a:t>DJF  </a:t>
            </a:r>
            <a:r>
              <a:rPr lang="en-US" altLang="zh-CN" b="1" dirty="0" err="1" smtClean="0">
                <a:latin typeface="+mj-lt"/>
                <a:ea typeface="+mj-ea"/>
                <a:cs typeface="+mj-cs"/>
              </a:rPr>
              <a:t>vhvh</a:t>
            </a:r>
            <a:endParaRPr lang="en-US" altLang="zh-CN" b="1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23" grpId="0" animBg="1"/>
      <p:bldP spid="24" grpId="0"/>
      <p:bldP spid="25" grpId="0"/>
      <p:bldP spid="26" grpId="1"/>
      <p:bldP spid="31" grpId="0" animBg="1"/>
      <p:bldP spid="32" grpId="0" animBg="1"/>
      <p:bldP spid="33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4348" y="1571612"/>
            <a:ext cx="7715304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What causes the </a:t>
            </a:r>
            <a:r>
              <a:rPr lang="en-US" altLang="zh-CN" b="1" dirty="0" smtClean="0"/>
              <a:t>broad warming </a:t>
            </a:r>
            <a:r>
              <a:rPr lang="en-US" altLang="zh-CN" dirty="0" smtClean="0"/>
              <a:t>in the middle and upper troposphere?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What causes the </a:t>
            </a:r>
            <a:r>
              <a:rPr lang="en-US" altLang="zh-CN" b="1" dirty="0" err="1" smtClean="0"/>
              <a:t>poleward</a:t>
            </a:r>
            <a:r>
              <a:rPr lang="en-US" altLang="zh-CN" b="1" dirty="0" smtClean="0"/>
              <a:t> shift and intensification of midlatitude jet stream and storm tracks</a:t>
            </a:r>
            <a:r>
              <a:rPr lang="en-US" altLang="zh-CN" dirty="0" smtClean="0"/>
              <a:t>?    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What is the </a:t>
            </a:r>
            <a:r>
              <a:rPr lang="en-US" altLang="zh-CN" b="1" dirty="0" smtClean="0"/>
              <a:t>step-by-step response </a:t>
            </a:r>
            <a:r>
              <a:rPr lang="en-US" altLang="zh-CN" dirty="0" smtClean="0"/>
              <a:t>in atmospheric general circulation?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What are the dynamical </a:t>
            </a:r>
            <a:r>
              <a:rPr lang="en-US" altLang="zh-CN" b="1" dirty="0" smtClean="0"/>
              <a:t>mechanisms</a:t>
            </a:r>
            <a:r>
              <a:rPr lang="en-US" altLang="zh-CN" dirty="0" smtClean="0"/>
              <a:t>?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71604" y="428604"/>
            <a:ext cx="5943600" cy="7858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Issues to Be Addressed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357422" y="500042"/>
            <a:ext cx="435771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tx1"/>
                </a:solidFill>
              </a:rPr>
              <a:t>Atmospheric Circulation Response to An Instantaneous Doubling of Carbon Dioxide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43076"/>
            <a:ext cx="8258204" cy="2328866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</a:rPr>
              <a:t>Proposed mechanisms for the </a:t>
            </a:r>
            <a:r>
              <a:rPr lang="en-US" altLang="zh-CN" sz="2000" b="1" dirty="0" err="1" smtClean="0">
                <a:solidFill>
                  <a:schemeClr val="tx2"/>
                </a:solidFill>
              </a:rPr>
              <a:t>poleward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 shift of the midlatitude jet streams and storm tracks</a:t>
            </a:r>
          </a:p>
          <a:p>
            <a:pPr>
              <a:buFont typeface="+mj-lt"/>
              <a:buAutoNum type="arabicPeriod"/>
            </a:pPr>
            <a:r>
              <a:rPr lang="en-US" altLang="zh-CN" sz="1700" b="1" dirty="0" smtClean="0"/>
              <a:t>Lu et al. 2008; Chen and Held 2007 – accelerated eddy phase speed</a:t>
            </a:r>
          </a:p>
          <a:p>
            <a:pPr>
              <a:buFont typeface="+mj-lt"/>
              <a:buAutoNum type="arabicPeriod"/>
            </a:pPr>
            <a:r>
              <a:rPr lang="en-US" altLang="zh-CN" sz="1700" b="1" dirty="0" smtClean="0"/>
              <a:t>Lorenz and </a:t>
            </a:r>
            <a:r>
              <a:rPr lang="en-US" altLang="zh-CN" sz="1700" b="1" dirty="0" err="1" smtClean="0"/>
              <a:t>DeWeaver</a:t>
            </a:r>
            <a:r>
              <a:rPr lang="en-US" altLang="zh-CN" sz="1700" b="1" dirty="0" smtClean="0"/>
              <a:t> 2007 – raised </a:t>
            </a:r>
            <a:r>
              <a:rPr lang="en-US" altLang="zh-CN" sz="1700" b="1" dirty="0" err="1" smtClean="0"/>
              <a:t>tropopause</a:t>
            </a:r>
            <a:r>
              <a:rPr lang="en-US" altLang="zh-CN" sz="1700" b="1" dirty="0" smtClean="0"/>
              <a:t> height</a:t>
            </a:r>
          </a:p>
          <a:p>
            <a:pPr>
              <a:buFont typeface="+mj-lt"/>
              <a:buAutoNum type="arabicPeriod"/>
            </a:pPr>
            <a:r>
              <a:rPr lang="en-US" altLang="zh-CN" sz="1700" b="1" dirty="0" smtClean="0"/>
              <a:t>Lu et al. 2007 – rising tropospheric static stability</a:t>
            </a:r>
          </a:p>
          <a:p>
            <a:pPr>
              <a:buFont typeface="+mj-lt"/>
              <a:buAutoNum type="arabicPeriod"/>
            </a:pPr>
            <a:r>
              <a:rPr lang="en-US" altLang="zh-CN" sz="1700" b="1" dirty="0" err="1" smtClean="0"/>
              <a:t>Kidston</a:t>
            </a:r>
            <a:r>
              <a:rPr lang="en-US" altLang="zh-CN" sz="1700" b="1" dirty="0" smtClean="0"/>
              <a:t> et al. 2011 – increasing eddy length scale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700" b="1" dirty="0" smtClean="0"/>
              <a:t>Center on broad tropical upper tropospheric warming  </a:t>
            </a:r>
          </a:p>
          <a:p>
            <a:pPr>
              <a:buNone/>
            </a:pPr>
            <a:r>
              <a:rPr lang="en-US" altLang="zh-CN" sz="1900" b="1" dirty="0" smtClean="0">
                <a:solidFill>
                  <a:schemeClr val="accent2">
                    <a:lumMod val="75000"/>
                  </a:schemeClr>
                </a:solidFill>
              </a:rPr>
              <a:t>       Q: why not El Nino-like? Broad </a:t>
            </a:r>
            <a:r>
              <a:rPr lang="en-US" altLang="zh-CN" sz="1900" b="1" dirty="0" err="1" smtClean="0">
                <a:solidFill>
                  <a:schemeClr val="accent2">
                    <a:lumMod val="75000"/>
                  </a:schemeClr>
                </a:solidFill>
              </a:rPr>
              <a:t>longwave</a:t>
            </a:r>
            <a:r>
              <a:rPr lang="en-US" altLang="zh-CN" sz="19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1900" b="1" dirty="0" err="1" smtClean="0">
                <a:solidFill>
                  <a:schemeClr val="accent2">
                    <a:lumMod val="75000"/>
                  </a:schemeClr>
                </a:solidFill>
              </a:rPr>
              <a:t>radiative</a:t>
            </a:r>
            <a:r>
              <a:rPr lang="en-US" altLang="zh-CN" sz="1900" b="1" dirty="0" smtClean="0">
                <a:solidFill>
                  <a:schemeClr val="accent2">
                    <a:lumMod val="75000"/>
                  </a:schemeClr>
                </a:solidFill>
              </a:rPr>
              <a:t> heating due to CO2 and H2O?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648200" y="53340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71604" y="6324600"/>
            <a:ext cx="63579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b="1" dirty="0"/>
              <a:t>Response of the zonal mean atmospheric circulation to El Nino versus global </a:t>
            </a:r>
            <a:r>
              <a:rPr lang="en-US" altLang="zh-CN" b="1" dirty="0" smtClean="0"/>
              <a:t>warming</a:t>
            </a:r>
            <a:endParaRPr lang="en-US" altLang="zh-CN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"/>
            <a:ext cx="6324600" cy="5932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743200" y="2286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581400" y="2286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819400" y="41148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505200" y="41148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4282" y="71414"/>
            <a:ext cx="1714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b="1" dirty="0" smtClean="0"/>
              <a:t>Lu </a:t>
            </a:r>
            <a:r>
              <a:rPr lang="en-US" altLang="zh-CN" sz="2000" b="1" dirty="0"/>
              <a:t>et al. </a:t>
            </a:r>
            <a:r>
              <a:rPr lang="en-US" altLang="zh-CN" sz="2000" b="1" dirty="0" smtClean="0"/>
              <a:t>2008</a:t>
            </a:r>
            <a:endParaRPr lang="en-US" altLang="zh-C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tx1"/>
                </a:solidFill>
              </a:rPr>
              <a:t>Atmospheric Circulation Response to An Instantaneous Doubling of Carbon Dioxide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43076"/>
            <a:ext cx="8258204" cy="2328866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</a:rPr>
              <a:t>Proposed mechanisms for the </a:t>
            </a:r>
            <a:r>
              <a:rPr lang="en-US" altLang="zh-CN" sz="2000" b="1" dirty="0" err="1" smtClean="0">
                <a:solidFill>
                  <a:schemeClr val="bg1">
                    <a:lumMod val="65000"/>
                  </a:schemeClr>
                </a:solidFill>
              </a:rPr>
              <a:t>poleward</a:t>
            </a: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</a:rPr>
              <a:t> shift of the midlatitude jet streams and storm tracks</a:t>
            </a:r>
          </a:p>
          <a:p>
            <a:pPr>
              <a:buFont typeface="+mj-lt"/>
              <a:buAutoNum type="arabicPeriod"/>
            </a:pPr>
            <a:r>
              <a:rPr lang="en-US" altLang="zh-CN" sz="1700" b="1" dirty="0" smtClean="0">
                <a:solidFill>
                  <a:schemeClr val="bg1">
                    <a:lumMod val="65000"/>
                  </a:schemeClr>
                </a:solidFill>
              </a:rPr>
              <a:t>Chen and Held 2007 – accelerated eddy phase speed</a:t>
            </a:r>
          </a:p>
          <a:p>
            <a:pPr>
              <a:buFont typeface="+mj-lt"/>
              <a:buAutoNum type="arabicPeriod"/>
            </a:pPr>
            <a:r>
              <a:rPr lang="en-US" altLang="zh-CN" sz="1700" b="1" dirty="0" smtClean="0">
                <a:solidFill>
                  <a:schemeClr val="bg1">
                    <a:lumMod val="65000"/>
                  </a:schemeClr>
                </a:solidFill>
              </a:rPr>
              <a:t>Lorenz and </a:t>
            </a:r>
            <a:r>
              <a:rPr lang="en-US" altLang="zh-CN" sz="1700" b="1" dirty="0" err="1" smtClean="0">
                <a:solidFill>
                  <a:schemeClr val="bg1">
                    <a:lumMod val="65000"/>
                  </a:schemeClr>
                </a:solidFill>
              </a:rPr>
              <a:t>DeWeaver</a:t>
            </a:r>
            <a:r>
              <a:rPr lang="en-US" altLang="zh-CN" sz="1700" b="1" dirty="0" smtClean="0">
                <a:solidFill>
                  <a:schemeClr val="bg1">
                    <a:lumMod val="65000"/>
                  </a:schemeClr>
                </a:solidFill>
              </a:rPr>
              <a:t> 2007 – raised </a:t>
            </a:r>
            <a:r>
              <a:rPr lang="en-US" altLang="zh-CN" sz="1700" b="1" dirty="0" err="1" smtClean="0">
                <a:solidFill>
                  <a:schemeClr val="bg1">
                    <a:lumMod val="65000"/>
                  </a:schemeClr>
                </a:solidFill>
              </a:rPr>
              <a:t>tropopause</a:t>
            </a:r>
            <a:r>
              <a:rPr lang="en-US" altLang="zh-CN" sz="1700" b="1" dirty="0" smtClean="0">
                <a:solidFill>
                  <a:schemeClr val="bg1">
                    <a:lumMod val="65000"/>
                  </a:schemeClr>
                </a:solidFill>
              </a:rPr>
              <a:t> height</a:t>
            </a:r>
          </a:p>
          <a:p>
            <a:pPr>
              <a:buFont typeface="+mj-lt"/>
              <a:buAutoNum type="arabicPeriod"/>
            </a:pPr>
            <a:r>
              <a:rPr lang="en-US" altLang="zh-CN" sz="1700" b="1" dirty="0" smtClean="0">
                <a:solidFill>
                  <a:schemeClr val="bg1">
                    <a:lumMod val="65000"/>
                  </a:schemeClr>
                </a:solidFill>
              </a:rPr>
              <a:t>Lu et al. 2007 – rising tropospheric static stability</a:t>
            </a:r>
          </a:p>
          <a:p>
            <a:pPr>
              <a:buFont typeface="+mj-lt"/>
              <a:buAutoNum type="arabicPeriod"/>
            </a:pPr>
            <a:r>
              <a:rPr lang="en-US" altLang="zh-CN" sz="1700" b="1" dirty="0" err="1" smtClean="0">
                <a:solidFill>
                  <a:schemeClr val="bg1">
                    <a:lumMod val="65000"/>
                  </a:schemeClr>
                </a:solidFill>
              </a:rPr>
              <a:t>Kidston</a:t>
            </a:r>
            <a:r>
              <a:rPr lang="en-US" altLang="zh-CN" sz="1700" b="1" dirty="0" smtClean="0">
                <a:solidFill>
                  <a:schemeClr val="bg1">
                    <a:lumMod val="65000"/>
                  </a:schemeClr>
                </a:solidFill>
              </a:rPr>
              <a:t> et al. 2010 – increasing eddy length scale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700" b="1" dirty="0" smtClean="0">
                <a:solidFill>
                  <a:schemeClr val="bg1">
                    <a:lumMod val="65000"/>
                  </a:schemeClr>
                </a:solidFill>
              </a:rPr>
              <a:t>Center on broad tropical upper tropospheric warming  </a:t>
            </a:r>
          </a:p>
          <a:p>
            <a:pPr>
              <a:buNone/>
            </a:pPr>
            <a:r>
              <a:rPr lang="en-US" altLang="zh-CN" sz="1900" b="1" dirty="0" smtClean="0">
                <a:solidFill>
                  <a:schemeClr val="bg1">
                    <a:lumMod val="65000"/>
                  </a:schemeClr>
                </a:solidFill>
              </a:rPr>
              <a:t>       Q: why not El Nino-like? Broad </a:t>
            </a:r>
            <a:r>
              <a:rPr lang="en-US" altLang="zh-CN" sz="1900" b="1" dirty="0" err="1" smtClean="0">
                <a:solidFill>
                  <a:schemeClr val="bg1">
                    <a:lumMod val="65000"/>
                  </a:schemeClr>
                </a:solidFill>
              </a:rPr>
              <a:t>longwave</a:t>
            </a:r>
            <a:r>
              <a:rPr lang="en-US" altLang="zh-CN" sz="19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900" b="1" dirty="0" err="1" smtClean="0">
                <a:solidFill>
                  <a:schemeClr val="bg1">
                    <a:lumMod val="65000"/>
                  </a:schemeClr>
                </a:solidFill>
              </a:rPr>
              <a:t>radiative</a:t>
            </a:r>
            <a:r>
              <a:rPr lang="en-US" altLang="zh-CN" sz="1900" b="1" dirty="0" smtClean="0">
                <a:solidFill>
                  <a:schemeClr val="bg1">
                    <a:lumMod val="65000"/>
                  </a:schemeClr>
                </a:solidFill>
              </a:rPr>
              <a:t> heating due to CO2 and H2O?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648200" y="53340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81042" y="4143380"/>
            <a:ext cx="8305800" cy="17145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000" b="1" noProof="0" dirty="0" smtClean="0">
                <a:solidFill>
                  <a:schemeClr val="tx2"/>
                </a:solidFill>
              </a:rPr>
              <a:t>Previous modeling studies on climate response to increased atmospheric carbon dioxide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1700" b="1" noProof="0" dirty="0" smtClean="0"/>
              <a:t>E.g., Hansen et al. 1984; </a:t>
            </a:r>
            <a:r>
              <a:rPr lang="en-US" altLang="zh-CN" sz="1700" b="1" noProof="0" dirty="0" err="1" smtClean="0"/>
              <a:t>Manabe</a:t>
            </a:r>
            <a:r>
              <a:rPr lang="en-US" altLang="zh-CN" sz="1700" b="1" noProof="0" dirty="0" smtClean="0"/>
              <a:t> et al. 1990; Rind et al. 1990; </a:t>
            </a:r>
            <a:r>
              <a:rPr lang="en-US" altLang="zh-CN" sz="1700" b="1" noProof="0" dirty="0" err="1" smtClean="0"/>
              <a:t>Meehl</a:t>
            </a:r>
            <a:r>
              <a:rPr lang="en-US" altLang="zh-CN" sz="1700" b="1" noProof="0" dirty="0" smtClean="0"/>
              <a:t> and Washington 1996; </a:t>
            </a:r>
            <a:r>
              <a:rPr lang="en-US" altLang="zh-CN" sz="1700" b="1" noProof="0" dirty="0" err="1" smtClean="0"/>
              <a:t>Shindell</a:t>
            </a:r>
            <a:r>
              <a:rPr lang="en-US" altLang="zh-CN" sz="1700" b="1" noProof="0" dirty="0" smtClean="0"/>
              <a:t> et al. 2001; IPCC AR4 2007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1700" b="1" noProof="0" dirty="0" smtClean="0"/>
              <a:t>Focus on time-mean equilibrium response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900" b="1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Q: Dynamics?</a:t>
            </a:r>
            <a:r>
              <a:rPr kumimoji="0" lang="en-US" altLang="zh-CN" sz="1900" b="1" i="0" u="none" strike="noStrike" kern="1200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Transient response…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00038"/>
            <a:ext cx="8191528" cy="985822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Our Approach – </a:t>
            </a:r>
            <a:br>
              <a:rPr lang="en-US" altLang="zh-CN" sz="2400" b="1" dirty="0" smtClean="0"/>
            </a:br>
            <a:r>
              <a:rPr lang="en-US" altLang="zh-CN" sz="2400" b="1" dirty="0" smtClean="0"/>
              <a:t>Atmospheric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Transient Response to An Instantaneous 2CO2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58204" cy="2286016"/>
          </a:xfrm>
          <a:noFill/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</a:rPr>
              <a:t>Model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800" b="1" dirty="0" smtClean="0"/>
              <a:t>NCAR Community Atmospheric Model (CAM) Version 3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800" b="1" dirty="0" smtClean="0"/>
              <a:t>Modified physics and dynamics (Collins et al. 2006)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800" b="1" dirty="0" smtClean="0"/>
              <a:t>CCSM3 - CAM3 T85L26 fully coupled model - IPCC AR4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800" b="1" dirty="0" smtClean="0"/>
              <a:t>We use CAM3 T42L26 (model top 2.917mb) coupled to a slab ocean model (q-flux) and a thermodynamic sea ice model</a:t>
            </a:r>
          </a:p>
          <a:p>
            <a:pPr>
              <a:buNone/>
            </a:pPr>
            <a:endParaRPr lang="en-US" altLang="zh-CN" sz="1800" b="1" dirty="0" smtClean="0"/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648200" y="53340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00439"/>
            <a:ext cx="3000396" cy="78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28662" y="4714884"/>
            <a:ext cx="1333488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cs typeface="Arial" charset="0"/>
              </a:rPr>
              <a:t>ocean mixed layer depths</a:t>
            </a:r>
            <a:endParaRPr lang="en-US" altLang="zh-CN" sz="1600" dirty="0"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00430" y="4500570"/>
            <a:ext cx="197643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cs typeface="Arial" charset="0"/>
              </a:rPr>
              <a:t>specified heat exchange and ocean heat transport</a:t>
            </a:r>
            <a:endParaRPr lang="en-US" altLang="zh-CN" sz="1600" dirty="0">
              <a:cs typeface="Arial" charset="0"/>
            </a:endParaRPr>
          </a:p>
        </p:txBody>
      </p:sp>
      <p:sp>
        <p:nvSpPr>
          <p:cNvPr id="9" name="下箭头 8"/>
          <p:cNvSpPr/>
          <p:nvPr/>
        </p:nvSpPr>
        <p:spPr>
          <a:xfrm flipV="1">
            <a:off x="1643042" y="4143380"/>
            <a:ext cx="71438" cy="50006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 flipV="1">
            <a:off x="3643306" y="4143380"/>
            <a:ext cx="71438" cy="50006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 flipV="1">
            <a:off x="2928926" y="4143380"/>
            <a:ext cx="71438" cy="114300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3108" y="5286388"/>
            <a:ext cx="19288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cs typeface="Arial" charset="0"/>
              </a:rPr>
              <a:t>surface energy fluxes</a:t>
            </a:r>
            <a:endParaRPr lang="en-US" altLang="zh-CN" sz="16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648200" y="53340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28596" y="214290"/>
            <a:ext cx="8501122" cy="17145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Experiment Design</a:t>
            </a:r>
            <a:r>
              <a:rPr kumimoji="0" lang="en-US" altLang="zh-CN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(CAM3-SOM)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1700" b="1" noProof="0" dirty="0" smtClean="0"/>
              <a:t>140-year </a:t>
            </a:r>
            <a:r>
              <a:rPr lang="en-US" altLang="zh-CN" sz="1700" b="1" dirty="0" smtClean="0">
                <a:solidFill>
                  <a:schemeClr val="bg1">
                    <a:lumMod val="50000"/>
                  </a:schemeClr>
                </a:solidFill>
              </a:rPr>
              <a:t>CONTROL RUN </a:t>
            </a:r>
            <a:r>
              <a:rPr lang="en-US" altLang="zh-CN" sz="1700" b="1" noProof="0" dirty="0" smtClean="0"/>
              <a:t>(355ppmv CO2): equilibrium after 40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1700" b="1" noProof="0" dirty="0" smtClean="0"/>
              <a:t>22-year</a:t>
            </a:r>
            <a:r>
              <a:rPr lang="en-US" altLang="zh-CN" sz="1700" b="1" noProof="0" dirty="0" smtClean="0">
                <a:solidFill>
                  <a:srgbClr val="0070C0"/>
                </a:solidFill>
              </a:rPr>
              <a:t> </a:t>
            </a:r>
            <a:r>
              <a:rPr lang="en-US" altLang="zh-CN" sz="1700" b="1" dirty="0" smtClean="0">
                <a:solidFill>
                  <a:srgbClr val="0070C0"/>
                </a:solidFill>
              </a:rPr>
              <a:t>ANOMALOUS RUN</a:t>
            </a:r>
            <a:endParaRPr lang="en-US" altLang="zh-CN" sz="1700" b="1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1700" b="1" dirty="0" smtClean="0"/>
              <a:t> Jan-01-yr as initial condition with </a:t>
            </a:r>
            <a:r>
              <a:rPr lang="en-US" altLang="zh-CN" sz="1700" b="1" dirty="0" smtClean="0">
                <a:solidFill>
                  <a:srgbClr val="0070C0"/>
                </a:solidFill>
              </a:rPr>
              <a:t>1CO2</a:t>
            </a:r>
            <a:r>
              <a:rPr lang="en-US" altLang="zh-CN" sz="1700" b="1" dirty="0" smtClean="0"/>
              <a:t> (355ppmv) and 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2CO2 </a:t>
            </a:r>
            <a:r>
              <a:rPr lang="en-US" altLang="zh-CN" sz="1700" b="1" dirty="0" smtClean="0"/>
              <a:t>(710 </a:t>
            </a:r>
            <a:r>
              <a:rPr lang="en-US" altLang="zh-CN" sz="1700" b="1" dirty="0" err="1" smtClean="0"/>
              <a:t>ppmv</a:t>
            </a:r>
            <a:r>
              <a:rPr lang="en-US" altLang="zh-CN" sz="1700" b="1" dirty="0" smtClean="0"/>
              <a:t>) separately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1700" b="1" dirty="0" smtClean="0"/>
              <a:t>100 pairs of ensemble runs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1700" b="1" dirty="0" smtClean="0"/>
              <a:t>Some daily variables saved for 1st and 2nd year</a:t>
            </a:r>
          </a:p>
        </p:txBody>
      </p:sp>
      <p:pic>
        <p:nvPicPr>
          <p:cNvPr id="2" name="Picture 2" descr="C:\Documents and Settings\Yutian Wu\My Documents\My Research\Matlab_codes\cam3\2CO2_exp\paper_TS_cam3som_control_1CO2_2C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1" y="1857364"/>
            <a:ext cx="6667547" cy="5000660"/>
          </a:xfrm>
          <a:prstGeom prst="rect">
            <a:avLst/>
          </a:prstGeom>
          <a:noFill/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857488" y="2714620"/>
            <a:ext cx="785818" cy="3571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noProof="0" dirty="0" smtClean="0">
                <a:solidFill>
                  <a:srgbClr val="FF0000"/>
                </a:solidFill>
              </a:rPr>
              <a:t>2CO2</a:t>
            </a:r>
            <a:endParaRPr kumimoji="0" lang="en-US" altLang="zh-CN" sz="2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6215074" y="5857892"/>
            <a:ext cx="785818" cy="3571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noProof="0" dirty="0" smtClean="0">
                <a:solidFill>
                  <a:srgbClr val="0070C0"/>
                </a:solidFill>
              </a:rPr>
              <a:t>1CO2</a:t>
            </a:r>
            <a:endParaRPr kumimoji="0" lang="en-US" altLang="zh-CN" sz="20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357422" y="4929198"/>
            <a:ext cx="1214446" cy="3571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noProof="0" dirty="0" smtClean="0">
                <a:solidFill>
                  <a:schemeClr val="bg1">
                    <a:lumMod val="50000"/>
                  </a:schemeClr>
                </a:solidFill>
              </a:rPr>
              <a:t>CONTROL</a:t>
            </a:r>
            <a:endParaRPr kumimoji="0" lang="en-US" altLang="zh-CN" sz="2000" b="1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1371</Words>
  <PresentationFormat>全屏显示(4:3)</PresentationFormat>
  <Paragraphs>209</Paragraphs>
  <Slides>21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Transient Atmospheric Circulation Response to An Instantaneous Doubling of Carbon Dioxide</vt:lpstr>
      <vt:lpstr>Atmospheric General Circulation Response to Global Warming </vt:lpstr>
      <vt:lpstr>幻灯片 3</vt:lpstr>
      <vt:lpstr>幻灯片 4</vt:lpstr>
      <vt:lpstr>Atmospheric Circulation Response to An Instantaneous Doubling of Carbon Dioxide</vt:lpstr>
      <vt:lpstr>幻灯片 6</vt:lpstr>
      <vt:lpstr>Atmospheric Circulation Response to An Instantaneous Doubling of Carbon Dioxide</vt:lpstr>
      <vt:lpstr>Our Approach –  Atmospheric Transient Response to An Instantaneous 2CO2</vt:lpstr>
      <vt:lpstr>幻灯片 9</vt:lpstr>
      <vt:lpstr>幻灯片 10</vt:lpstr>
      <vt:lpstr>CAM3-SOM 2CO2  yr22 100 runs equilibrium response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Yutian Wu</cp:lastModifiedBy>
  <cp:revision>219</cp:revision>
  <dcterms:modified xsi:type="dcterms:W3CDTF">2011-01-20T22:21:29Z</dcterms:modified>
</cp:coreProperties>
</file>